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5"/>
  </p:notes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  <p:sldId id="266" r:id="rId52"/>
    <p:sldId id="267" r:id="rId53"/>
    <p:sldId id="268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Courier Prime" charset="1" panose="00000509000000000000"/>
      <p:regular r:id="rId12"/>
    </p:embeddedFont>
    <p:embeddedFont>
      <p:font typeface="Courier Prime Bold" charset="1" panose="00000809000000000000"/>
      <p:regular r:id="rId13"/>
    </p:embeddedFont>
    <p:embeddedFont>
      <p:font typeface="Courier Prime Italics" charset="1" panose="00000509000000000000"/>
      <p:regular r:id="rId14"/>
    </p:embeddedFont>
    <p:embeddedFont>
      <p:font typeface="Courier Prime Bold Italics" charset="1" panose="00000809000000000000"/>
      <p:regular r:id="rId15"/>
    </p:embeddedFont>
    <p:embeddedFont>
      <p:font typeface="Roboto Mono" charset="1" panose="00000000000000000000"/>
      <p:regular r:id="rId16"/>
    </p:embeddedFont>
    <p:embeddedFont>
      <p:font typeface="Roboto Mono Bold" charset="1" panose="00000000000000000000"/>
      <p:regular r:id="rId17"/>
    </p:embeddedFont>
    <p:embeddedFont>
      <p:font typeface="Roboto Mono Italics" charset="1" panose="00000000000000000000"/>
      <p:regular r:id="rId18"/>
    </p:embeddedFont>
    <p:embeddedFont>
      <p:font typeface="Roboto Mono Bold Italics" charset="1" panose="00000000000000000000"/>
      <p:regular r:id="rId19"/>
    </p:embeddedFont>
    <p:embeddedFont>
      <p:font typeface="Roboto Mono Thin" charset="1" panose="00000000000000000000"/>
      <p:regular r:id="rId20"/>
    </p:embeddedFont>
    <p:embeddedFont>
      <p:font typeface="Roboto Mono Thin Italics" charset="1" panose="00000000000000000000"/>
      <p:regular r:id="rId21"/>
    </p:embeddedFont>
    <p:embeddedFont>
      <p:font typeface="Roboto Mono Light" charset="1" panose="00000000000000000000"/>
      <p:regular r:id="rId22"/>
    </p:embeddedFont>
    <p:embeddedFont>
      <p:font typeface="Roboto Mono Light Italics" charset="1" panose="00000000000000000000"/>
      <p:regular r:id="rId23"/>
    </p:embeddedFont>
    <p:embeddedFont>
      <p:font typeface="Roboto Mono Medium" charset="1" panose="00000000000000000000"/>
      <p:regular r:id="rId24"/>
    </p:embeddedFont>
    <p:embeddedFont>
      <p:font typeface="Roboto Mono Medium Italics" charset="1" panose="00000000000000000000"/>
      <p:regular r:id="rId25"/>
    </p:embeddedFont>
    <p:embeddedFont>
      <p:font typeface="Nunito Sans Expanded" charset="1" panose="00000000000000000000"/>
      <p:regular r:id="rId26"/>
    </p:embeddedFont>
    <p:embeddedFont>
      <p:font typeface="Nunito Sans Expanded Bold" charset="1" panose="00000000000000000000"/>
      <p:regular r:id="rId27"/>
    </p:embeddedFont>
    <p:embeddedFont>
      <p:font typeface="Nunito Sans Expanded Italics" charset="1" panose="00000000000000000000"/>
      <p:regular r:id="rId28"/>
    </p:embeddedFont>
    <p:embeddedFont>
      <p:font typeface="Nunito Sans Expanded Bold Italics" charset="1" panose="00000000000000000000"/>
      <p:regular r:id="rId29"/>
    </p:embeddedFont>
    <p:embeddedFont>
      <p:font typeface="Nunito Sans Expanded Extra-Light" charset="1" panose="00000000000000000000"/>
      <p:regular r:id="rId30"/>
    </p:embeddedFont>
    <p:embeddedFont>
      <p:font typeface="Nunito Sans Expanded Extra-Light Italics" charset="1" panose="00000000000000000000"/>
      <p:regular r:id="rId31"/>
    </p:embeddedFont>
    <p:embeddedFont>
      <p:font typeface="Nunito Sans Expanded Light" charset="1" panose="00000000000000000000"/>
      <p:regular r:id="rId32"/>
    </p:embeddedFont>
    <p:embeddedFont>
      <p:font typeface="Nunito Sans Expanded Light Italics" charset="1" panose="00000000000000000000"/>
      <p:regular r:id="rId33"/>
    </p:embeddedFont>
    <p:embeddedFont>
      <p:font typeface="Nunito Sans Expanded Medium" charset="1" panose="00000000000000000000"/>
      <p:regular r:id="rId34"/>
    </p:embeddedFont>
    <p:embeddedFont>
      <p:font typeface="Nunito Sans Expanded Medium Italics" charset="1" panose="00000000000000000000"/>
      <p:regular r:id="rId35"/>
    </p:embeddedFont>
    <p:embeddedFont>
      <p:font typeface="Nunito Sans Expanded Semi-Bold" charset="1" panose="00000000000000000000"/>
      <p:regular r:id="rId36"/>
    </p:embeddedFont>
    <p:embeddedFont>
      <p:font typeface="Nunito Sans Expanded Semi-Bold Italics" charset="1" panose="00000000000000000000"/>
      <p:regular r:id="rId37"/>
    </p:embeddedFont>
    <p:embeddedFont>
      <p:font typeface="Nunito Sans Expanded Ultra-Bold" charset="1" panose="00000000000000000000"/>
      <p:regular r:id="rId38"/>
    </p:embeddedFont>
    <p:embeddedFont>
      <p:font typeface="Nunito Sans Expanded Ultra-Bold Italics" charset="1" panose="00000000000000000000"/>
      <p:regular r:id="rId39"/>
    </p:embeddedFont>
    <p:embeddedFont>
      <p:font typeface="Nunito Sans Expanded Heavy" charset="1" panose="00000000000000000000"/>
      <p:regular r:id="rId40"/>
    </p:embeddedFont>
    <p:embeddedFont>
      <p:font typeface="Nunito Sans Expanded Heavy Italics" charset="1" panose="000000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51" Target="slides/slide10.xml" Type="http://schemas.openxmlformats.org/officeDocument/2006/relationships/slide"/><Relationship Id="rId52" Target="slides/slide11.xml" Type="http://schemas.openxmlformats.org/officeDocument/2006/relationships/slide"/><Relationship Id="rId53" Target="slides/slide12.xml" Type="http://schemas.openxmlformats.org/officeDocument/2006/relationships/slide"/><Relationship Id="rId54" Target="slides/slide13.xml" Type="http://schemas.openxmlformats.org/officeDocument/2006/relationships/slide"/><Relationship Id="rId55" Target="notesMasters/notesMaster1.xml" Type="http://schemas.openxmlformats.org/officeDocument/2006/relationships/notesMaster"/><Relationship Id="rId56" Target="theme/theme2.xml" Type="http://schemas.openxmlformats.org/officeDocument/2006/relationships/theme"/><Relationship Id="rId57" Target="notesSlides/notesSlide1.xml" Type="http://schemas.openxmlformats.org/officeDocument/2006/relationships/notesSlide"/><Relationship Id="rId58" Target="notesSlides/notesSlide2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Using df.info() and df.column, we extracted information about the data, such as the Number of Rows and Columns, Names of Columns, Data types, and </a:t>
            </a:r>
          </a:p>
          <a:p>
            <a:r>
              <a:rPr lang="en-US"/>
              <a:t>Missing Values.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Marketeers: Gain insights into how channels impact the sales, for them  to optimize advertising strategies and allocate budgets effectively. </a:t>
            </a:r>
          </a:p>
          <a:p>
            <a:r>
              <a:rPr lang="en-US"/>
              <a:t/>
            </a:r>
          </a:p>
          <a:p>
            <a:r>
              <a:rPr lang="en-US"/>
              <a:t>Business owners and managers: </a:t>
            </a:r>
          </a:p>
          <a:p>
            <a:r>
              <a:rPr lang="en-US"/>
              <a:t>Evaluate the impact of advertising on sales, to make informed decisions about budget allocation, marketing campaigns, and sales forecasting.</a:t>
            </a:r>
          </a:p>
          <a:p>
            <a:r>
              <a:rPr lang="en-US"/>
              <a:t/>
            </a:r>
          </a:p>
          <a:p>
            <a:r>
              <a:rPr lang="en-US"/>
              <a:t>Data scientists and analysis: Develop predictive models and conduct advanced analytics to predict sales based on certain variables.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68939"/>
            <a:ext cx="20556882" cy="10287000"/>
            <a:chOff x="0" y="0"/>
            <a:chExt cx="27409176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93176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828262" y="5391150"/>
            <a:ext cx="8631475" cy="8350952"/>
          </a:xfrm>
          <a:custGeom>
            <a:avLst/>
            <a:gdLst/>
            <a:ahLst/>
            <a:cxnLst/>
            <a:rect r="r" b="b" t="t" l="l"/>
            <a:pathLst>
              <a:path h="8350952" w="8631475">
                <a:moveTo>
                  <a:pt x="0" y="0"/>
                </a:moveTo>
                <a:lnTo>
                  <a:pt x="8631476" y="0"/>
                </a:lnTo>
                <a:lnTo>
                  <a:pt x="8631476" y="8350952"/>
                </a:lnTo>
                <a:lnTo>
                  <a:pt x="0" y="8350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38323" y="2040401"/>
            <a:ext cx="4811354" cy="804808"/>
          </a:xfrm>
          <a:custGeom>
            <a:avLst/>
            <a:gdLst/>
            <a:ahLst/>
            <a:cxnLst/>
            <a:rect r="r" b="b" t="t" l="l"/>
            <a:pathLst>
              <a:path h="804808" w="4811354">
                <a:moveTo>
                  <a:pt x="0" y="0"/>
                </a:moveTo>
                <a:lnTo>
                  <a:pt x="4811354" y="0"/>
                </a:lnTo>
                <a:lnTo>
                  <a:pt x="4811354" y="804808"/>
                </a:lnTo>
                <a:lnTo>
                  <a:pt x="0" y="8048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5757" y="3327155"/>
            <a:ext cx="17056485" cy="146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4"/>
              </a:lnSpc>
            </a:pPr>
            <a:r>
              <a:rPr lang="en-US" sz="10965">
                <a:solidFill>
                  <a:srgbClr val="211F1C"/>
                </a:solidFill>
                <a:latin typeface="Anton"/>
              </a:rPr>
              <a:t>ADVERTISING SALES DATASET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358180" y="4165025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75306" y="4165025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955201" y="4974561"/>
            <a:ext cx="3904425" cy="1520262"/>
            <a:chOff x="0" y="0"/>
            <a:chExt cx="5205900" cy="2027016"/>
          </a:xfrm>
        </p:grpSpPr>
        <p:sp>
          <p:nvSpPr>
            <p:cNvPr name="Freeform 11" id="11"/>
            <p:cNvSpPr/>
            <p:nvPr/>
          </p:nvSpPr>
          <p:spPr>
            <a:xfrm flipH="false" flipV="false" rot="-646737">
              <a:off x="57404" y="466417"/>
              <a:ext cx="5091093" cy="1094183"/>
            </a:xfrm>
            <a:custGeom>
              <a:avLst/>
              <a:gdLst/>
              <a:ahLst/>
              <a:cxnLst/>
              <a:rect r="r" b="b" t="t" l="l"/>
              <a:pathLst>
                <a:path h="1094183" w="5091093">
                  <a:moveTo>
                    <a:pt x="0" y="0"/>
                  </a:moveTo>
                  <a:lnTo>
                    <a:pt x="5091093" y="0"/>
                  </a:lnTo>
                  <a:lnTo>
                    <a:pt x="5091093" y="1094183"/>
                  </a:lnTo>
                  <a:lnTo>
                    <a:pt x="0" y="109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4367" t="-175930" r="-8781" b="-423912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-646737">
              <a:off x="893507" y="660141"/>
              <a:ext cx="3402541" cy="615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2770" spc="407">
                  <a:solidFill>
                    <a:srgbClr val="FFFFFF"/>
                  </a:solidFill>
                  <a:latin typeface="Courier Prime"/>
                </a:rPr>
                <a:t>DATASET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558220" y="177143"/>
            <a:ext cx="4729780" cy="1703114"/>
          </a:xfrm>
          <a:custGeom>
            <a:avLst/>
            <a:gdLst/>
            <a:ahLst/>
            <a:cxnLst/>
            <a:rect r="r" b="b" t="t" l="l"/>
            <a:pathLst>
              <a:path h="1703114" w="4729780">
                <a:moveTo>
                  <a:pt x="0" y="0"/>
                </a:moveTo>
                <a:lnTo>
                  <a:pt x="4729780" y="0"/>
                </a:lnTo>
                <a:lnTo>
                  <a:pt x="4729780" y="1703114"/>
                </a:lnTo>
                <a:lnTo>
                  <a:pt x="0" y="17031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3999"/>
            </a:blip>
            <a:stretch>
              <a:fillRect l="0" t="-98259" r="0" b="-79453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0" y="0"/>
            <a:ext cx="5298632" cy="1770553"/>
          </a:xfrm>
          <a:custGeom>
            <a:avLst/>
            <a:gdLst/>
            <a:ahLst/>
            <a:cxnLst/>
            <a:rect r="r" b="b" t="t" l="l"/>
            <a:pathLst>
              <a:path h="1770553" w="5298632">
                <a:moveTo>
                  <a:pt x="0" y="0"/>
                </a:moveTo>
                <a:lnTo>
                  <a:pt x="5298632" y="0"/>
                </a:lnTo>
                <a:lnTo>
                  <a:pt x="5298632" y="1770553"/>
                </a:lnTo>
                <a:lnTo>
                  <a:pt x="0" y="17705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50000"/>
            </a:blip>
            <a:stretch>
              <a:fillRect l="-12336" t="-75586" r="-54580" b="-68986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26118" y="9044504"/>
            <a:ext cx="4018637" cy="78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16"/>
              </a:lnSpc>
            </a:pPr>
            <a:r>
              <a:rPr lang="en-US" sz="1439" spc="211">
                <a:solidFill>
                  <a:srgbClr val="211F1C"/>
                </a:solidFill>
                <a:latin typeface="Nunito Sans Expanded Semi-Bold"/>
              </a:rPr>
              <a:t>PREPARED BY</a:t>
            </a:r>
          </a:p>
          <a:p>
            <a:pPr>
              <a:lnSpc>
                <a:spcPts val="2116"/>
              </a:lnSpc>
            </a:pPr>
            <a:r>
              <a:rPr lang="en-US" sz="1439" spc="211">
                <a:solidFill>
                  <a:srgbClr val="211F1C"/>
                </a:solidFill>
                <a:latin typeface="Nunito Sans Expanded Semi-Bold"/>
              </a:rPr>
              <a:t>ALANOUD AWAJI</a:t>
            </a:r>
          </a:p>
          <a:p>
            <a:pPr marL="0" indent="0" lvl="0">
              <a:lnSpc>
                <a:spcPts val="2116"/>
              </a:lnSpc>
              <a:spcBef>
                <a:spcPct val="0"/>
              </a:spcBef>
            </a:pPr>
            <a:r>
              <a:rPr lang="en-US" sz="1439" spc="211">
                <a:solidFill>
                  <a:srgbClr val="211F1C"/>
                </a:solidFill>
                <a:latin typeface="Nunito Sans Expanded Semi-Bold"/>
              </a:rPr>
              <a:t>RAFAA ABUAZZAH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40878" y="9528526"/>
            <a:ext cx="323749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16"/>
              </a:lnSpc>
              <a:spcBef>
                <a:spcPct val="0"/>
              </a:spcBef>
            </a:pPr>
            <a:r>
              <a:rPr lang="en-US" sz="1439" spc="211">
                <a:solidFill>
                  <a:srgbClr val="211F1C"/>
                </a:solidFill>
                <a:latin typeface="Nunito Sans Expanded Semi-Bold"/>
              </a:rPr>
              <a:t>MARCH 2024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278441" y="-168939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9618" y="638734"/>
            <a:ext cx="3629110" cy="9009533"/>
            <a:chOff x="0" y="0"/>
            <a:chExt cx="1157655" cy="28739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655" cy="2873964"/>
            </a:xfrm>
            <a:custGeom>
              <a:avLst/>
              <a:gdLst/>
              <a:ahLst/>
              <a:cxnLst/>
              <a:rect r="r" b="b" t="t" l="l"/>
              <a:pathLst>
                <a:path h="2873964" w="1157655">
                  <a:moveTo>
                    <a:pt x="76798" y="0"/>
                  </a:moveTo>
                  <a:lnTo>
                    <a:pt x="1080857" y="0"/>
                  </a:lnTo>
                  <a:cubicBezTo>
                    <a:pt x="1123271" y="0"/>
                    <a:pt x="1157655" y="34384"/>
                    <a:pt x="1157655" y="76798"/>
                  </a:cubicBezTo>
                  <a:lnTo>
                    <a:pt x="1157655" y="2797166"/>
                  </a:lnTo>
                  <a:cubicBezTo>
                    <a:pt x="1157655" y="2817534"/>
                    <a:pt x="1149564" y="2837068"/>
                    <a:pt x="1135161" y="2851471"/>
                  </a:cubicBezTo>
                  <a:cubicBezTo>
                    <a:pt x="1120759" y="2865873"/>
                    <a:pt x="1101225" y="2873964"/>
                    <a:pt x="1080857" y="2873964"/>
                  </a:cubicBezTo>
                  <a:lnTo>
                    <a:pt x="76798" y="2873964"/>
                  </a:lnTo>
                  <a:cubicBezTo>
                    <a:pt x="34384" y="2873964"/>
                    <a:pt x="0" y="2839581"/>
                    <a:pt x="0" y="2797166"/>
                  </a:cubicBezTo>
                  <a:lnTo>
                    <a:pt x="0" y="76798"/>
                  </a:lnTo>
                  <a:cubicBezTo>
                    <a:pt x="0" y="56430"/>
                    <a:pt x="8091" y="36896"/>
                    <a:pt x="22494" y="22494"/>
                  </a:cubicBezTo>
                  <a:cubicBezTo>
                    <a:pt x="36896" y="8091"/>
                    <a:pt x="56430" y="0"/>
                    <a:pt x="7679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57655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21496" y="9024611"/>
            <a:ext cx="219954" cy="205452"/>
            <a:chOff x="0" y="0"/>
            <a:chExt cx="812800" cy="7592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33680" y="-8369"/>
              <a:ext cx="854946" cy="767578"/>
            </a:xfrm>
            <a:custGeom>
              <a:avLst/>
              <a:gdLst/>
              <a:ahLst/>
              <a:cxnLst/>
              <a:rect r="r" b="b" t="t" l="l"/>
              <a:pathLst>
                <a:path h="767578" w="854946">
                  <a:moveTo>
                    <a:pt x="65903" y="129592"/>
                  </a:moveTo>
                  <a:cubicBezTo>
                    <a:pt x="0" y="245494"/>
                    <a:pt x="46429" y="358306"/>
                    <a:pt x="104776" y="418180"/>
                  </a:cubicBezTo>
                  <a:lnTo>
                    <a:pt x="445927" y="767577"/>
                  </a:lnTo>
                  <a:lnTo>
                    <a:pt x="779877" y="419429"/>
                  </a:lnTo>
                  <a:cubicBezTo>
                    <a:pt x="834145" y="355019"/>
                    <a:pt x="854946" y="286699"/>
                    <a:pt x="843393" y="210623"/>
                  </a:cubicBezTo>
                  <a:cubicBezTo>
                    <a:pt x="827435" y="105386"/>
                    <a:pt x="746197" y="23739"/>
                    <a:pt x="645842" y="12080"/>
                  </a:cubicBezTo>
                  <a:cubicBezTo>
                    <a:pt x="584292" y="5218"/>
                    <a:pt x="524835" y="23600"/>
                    <a:pt x="478430" y="64764"/>
                  </a:cubicBezTo>
                  <a:cubicBezTo>
                    <a:pt x="465940" y="75840"/>
                    <a:pt x="454776" y="88222"/>
                    <a:pt x="445047" y="101681"/>
                  </a:cubicBezTo>
                  <a:cubicBezTo>
                    <a:pt x="433503" y="86357"/>
                    <a:pt x="419967" y="72340"/>
                    <a:pt x="404657" y="59916"/>
                  </a:cubicBezTo>
                  <a:cubicBezTo>
                    <a:pt x="351294" y="16624"/>
                    <a:pt x="283367" y="0"/>
                    <a:pt x="218120" y="12803"/>
                  </a:cubicBezTo>
                  <a:cubicBezTo>
                    <a:pt x="156323" y="25547"/>
                    <a:pt x="100853" y="68100"/>
                    <a:pt x="65903" y="12959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6129"/>
              <a:ext cx="660400" cy="607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982301" y="9024611"/>
            <a:ext cx="205452" cy="205452"/>
          </a:xfrm>
          <a:custGeom>
            <a:avLst/>
            <a:gdLst/>
            <a:ahLst/>
            <a:cxnLst/>
            <a:rect r="r" b="b" t="t" l="l"/>
            <a:pathLst>
              <a:path h="205452" w="205452">
                <a:moveTo>
                  <a:pt x="0" y="0"/>
                </a:moveTo>
                <a:lnTo>
                  <a:pt x="205451" y="0"/>
                </a:lnTo>
                <a:lnTo>
                  <a:pt x="205451" y="205452"/>
                </a:lnTo>
                <a:lnTo>
                  <a:pt x="0" y="20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32139" y="9024611"/>
            <a:ext cx="165482" cy="205452"/>
          </a:xfrm>
          <a:custGeom>
            <a:avLst/>
            <a:gdLst/>
            <a:ahLst/>
            <a:cxnLst/>
            <a:rect r="r" b="b" t="t" l="l"/>
            <a:pathLst>
              <a:path h="205452" w="165482">
                <a:moveTo>
                  <a:pt x="0" y="0"/>
                </a:moveTo>
                <a:lnTo>
                  <a:pt x="165482" y="0"/>
                </a:lnTo>
                <a:lnTo>
                  <a:pt x="165482" y="205452"/>
                </a:lnTo>
                <a:lnTo>
                  <a:pt x="0" y="20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930890" y="4225006"/>
            <a:ext cx="3026566" cy="219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68"/>
              </a:lnSpc>
            </a:pPr>
            <a:r>
              <a:rPr lang="en-US" sz="2319">
                <a:solidFill>
                  <a:srgbClr val="211F1C"/>
                </a:solidFill>
                <a:latin typeface="Nunito Sans Expanded Bold"/>
              </a:rPr>
              <a:t>Is there  a relationship between the</a:t>
            </a:r>
          </a:p>
          <a:p>
            <a:pPr>
              <a:lnSpc>
                <a:spcPts val="2968"/>
              </a:lnSpc>
            </a:pPr>
            <a:r>
              <a:rPr lang="en-US" sz="2319">
                <a:solidFill>
                  <a:srgbClr val="211F1C"/>
                </a:solidFill>
                <a:latin typeface="Nunito Sans Expanded Bold"/>
              </a:rPr>
              <a:t> tv budget and sales? </a:t>
            </a:r>
          </a:p>
          <a:p>
            <a:pPr algn="l" marL="0" indent="0" lvl="0">
              <a:lnSpc>
                <a:spcPts val="296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323639" y="8957144"/>
            <a:ext cx="368997" cy="30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 strike="noStrike" u="none">
                <a:solidFill>
                  <a:srgbClr val="211F1C"/>
                </a:solidFill>
                <a:latin typeface="Nunito Sans Expanded"/>
              </a:rPr>
              <a:t>5K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73477" y="8957144"/>
            <a:ext cx="368997" cy="30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 strike="noStrike" u="none">
                <a:solidFill>
                  <a:srgbClr val="211F1C"/>
                </a:solidFill>
                <a:latin typeface="Nunito Sans Expanded"/>
              </a:rPr>
              <a:t>5K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83346" y="8957144"/>
            <a:ext cx="368997" cy="30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 strike="noStrike" u="none">
                <a:solidFill>
                  <a:srgbClr val="211F1C"/>
                </a:solidFill>
                <a:latin typeface="Nunito Sans Expanded"/>
              </a:rPr>
              <a:t>5K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9625" y="4274852"/>
            <a:ext cx="4281095" cy="190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80"/>
              </a:lnSpc>
              <a:spcBef>
                <a:spcPct val="0"/>
              </a:spcBef>
            </a:pPr>
            <a:r>
              <a:rPr lang="en-US" sz="2639">
                <a:solidFill>
                  <a:srgbClr val="211F1C"/>
                </a:solidFill>
                <a:latin typeface="Roboto Mono Bold"/>
              </a:rPr>
              <a:t>Multiple questions can arise after reviewing the dataset.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9625" y="1863182"/>
            <a:ext cx="4938387" cy="3025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1"/>
              </a:lnSpc>
            </a:pPr>
            <a:r>
              <a:rPr lang="en-US" sz="5892">
                <a:solidFill>
                  <a:srgbClr val="211F1C"/>
                </a:solidFill>
                <a:latin typeface="Anton"/>
              </a:rPr>
              <a:t>DATASET</a:t>
            </a:r>
          </a:p>
          <a:p>
            <a:pPr>
              <a:lnSpc>
                <a:spcPts val="5951"/>
              </a:lnSpc>
            </a:pPr>
            <a:r>
              <a:rPr lang="en-US" sz="5892">
                <a:solidFill>
                  <a:srgbClr val="211F1C"/>
                </a:solidFill>
                <a:latin typeface="Anton"/>
              </a:rPr>
              <a:t>INSIGHTS AND VISUALIZATION</a:t>
            </a:r>
          </a:p>
          <a:p>
            <a:pPr algn="l" marL="0" indent="0" lvl="0">
              <a:lnSpc>
                <a:spcPts val="5951"/>
              </a:lnSpc>
              <a:spcBef>
                <a:spcPct val="0"/>
              </a:spcBef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9938456" y="2932168"/>
            <a:ext cx="6535183" cy="5295298"/>
            <a:chOff x="0" y="0"/>
            <a:chExt cx="1721200" cy="139464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21200" cy="1394646"/>
            </a:xfrm>
            <a:custGeom>
              <a:avLst/>
              <a:gdLst/>
              <a:ahLst/>
              <a:cxnLst/>
              <a:rect r="r" b="b" t="t" l="l"/>
              <a:pathLst>
                <a:path h="1394646" w="1721200">
                  <a:moveTo>
                    <a:pt x="42647" y="0"/>
                  </a:moveTo>
                  <a:lnTo>
                    <a:pt x="1678553" y="0"/>
                  </a:lnTo>
                  <a:cubicBezTo>
                    <a:pt x="1702106" y="0"/>
                    <a:pt x="1721200" y="19094"/>
                    <a:pt x="1721200" y="42647"/>
                  </a:cubicBezTo>
                  <a:lnTo>
                    <a:pt x="1721200" y="1351999"/>
                  </a:lnTo>
                  <a:cubicBezTo>
                    <a:pt x="1721200" y="1375552"/>
                    <a:pt x="1702106" y="1394646"/>
                    <a:pt x="1678553" y="1394646"/>
                  </a:cubicBezTo>
                  <a:lnTo>
                    <a:pt x="42647" y="1394646"/>
                  </a:lnTo>
                  <a:cubicBezTo>
                    <a:pt x="19094" y="1394646"/>
                    <a:pt x="0" y="1375552"/>
                    <a:pt x="0" y="1351999"/>
                  </a:cubicBezTo>
                  <a:lnTo>
                    <a:pt x="0" y="42647"/>
                  </a:lnTo>
                  <a:cubicBezTo>
                    <a:pt x="0" y="19094"/>
                    <a:pt x="19094" y="0"/>
                    <a:pt x="4264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21200" cy="1432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096928" y="3126111"/>
            <a:ext cx="6186234" cy="4951192"/>
          </a:xfrm>
          <a:custGeom>
            <a:avLst/>
            <a:gdLst/>
            <a:ahLst/>
            <a:cxnLst/>
            <a:rect r="r" b="b" t="t" l="l"/>
            <a:pathLst>
              <a:path h="4951192" w="6186234">
                <a:moveTo>
                  <a:pt x="0" y="0"/>
                </a:moveTo>
                <a:lnTo>
                  <a:pt x="6186233" y="0"/>
                </a:lnTo>
                <a:lnTo>
                  <a:pt x="6186233" y="4951193"/>
                </a:lnTo>
                <a:lnTo>
                  <a:pt x="0" y="49511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941209" y="2355180"/>
            <a:ext cx="4613491" cy="396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9"/>
              </a:lnSpc>
              <a:spcBef>
                <a:spcPct val="0"/>
              </a:spcBef>
            </a:pPr>
            <a:r>
              <a:rPr lang="en-US" sz="2339">
                <a:solidFill>
                  <a:srgbClr val="211F1C"/>
                </a:solidFill>
                <a:latin typeface="Roboto Mono Bold"/>
              </a:rPr>
              <a:t>Scatterplot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92944" y="7943121"/>
            <a:ext cx="219954" cy="205452"/>
            <a:chOff x="0" y="0"/>
            <a:chExt cx="812800" cy="759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33680" y="-8369"/>
              <a:ext cx="854946" cy="767578"/>
            </a:xfrm>
            <a:custGeom>
              <a:avLst/>
              <a:gdLst/>
              <a:ahLst/>
              <a:cxnLst/>
              <a:rect r="r" b="b" t="t" l="l"/>
              <a:pathLst>
                <a:path h="767578" w="854946">
                  <a:moveTo>
                    <a:pt x="65903" y="129592"/>
                  </a:moveTo>
                  <a:cubicBezTo>
                    <a:pt x="0" y="245494"/>
                    <a:pt x="46429" y="358306"/>
                    <a:pt x="104776" y="418180"/>
                  </a:cubicBezTo>
                  <a:lnTo>
                    <a:pt x="445927" y="767577"/>
                  </a:lnTo>
                  <a:lnTo>
                    <a:pt x="779877" y="419429"/>
                  </a:lnTo>
                  <a:cubicBezTo>
                    <a:pt x="834145" y="355019"/>
                    <a:pt x="854946" y="286699"/>
                    <a:pt x="843393" y="210623"/>
                  </a:cubicBezTo>
                  <a:cubicBezTo>
                    <a:pt x="827435" y="105386"/>
                    <a:pt x="746197" y="23739"/>
                    <a:pt x="645842" y="12080"/>
                  </a:cubicBezTo>
                  <a:cubicBezTo>
                    <a:pt x="584292" y="5218"/>
                    <a:pt x="524835" y="23600"/>
                    <a:pt x="478430" y="64764"/>
                  </a:cubicBezTo>
                  <a:cubicBezTo>
                    <a:pt x="465940" y="75840"/>
                    <a:pt x="454776" y="88222"/>
                    <a:pt x="445047" y="101681"/>
                  </a:cubicBezTo>
                  <a:cubicBezTo>
                    <a:pt x="433503" y="86357"/>
                    <a:pt x="419967" y="72340"/>
                    <a:pt x="404657" y="59916"/>
                  </a:cubicBezTo>
                  <a:cubicBezTo>
                    <a:pt x="351294" y="16624"/>
                    <a:pt x="283367" y="0"/>
                    <a:pt x="218120" y="12803"/>
                  </a:cubicBezTo>
                  <a:cubicBezTo>
                    <a:pt x="156323" y="25547"/>
                    <a:pt x="100853" y="68100"/>
                    <a:pt x="65903" y="12959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6129"/>
              <a:ext cx="660400" cy="607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53749" y="7943121"/>
            <a:ext cx="205452" cy="205452"/>
          </a:xfrm>
          <a:custGeom>
            <a:avLst/>
            <a:gdLst/>
            <a:ahLst/>
            <a:cxnLst/>
            <a:rect r="r" b="b" t="t" l="l"/>
            <a:pathLst>
              <a:path h="205452" w="205452">
                <a:moveTo>
                  <a:pt x="0" y="0"/>
                </a:moveTo>
                <a:lnTo>
                  <a:pt x="205452" y="0"/>
                </a:lnTo>
                <a:lnTo>
                  <a:pt x="205452" y="205451"/>
                </a:lnTo>
                <a:lnTo>
                  <a:pt x="0" y="20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03587" y="7943121"/>
            <a:ext cx="165482" cy="205452"/>
          </a:xfrm>
          <a:custGeom>
            <a:avLst/>
            <a:gdLst/>
            <a:ahLst/>
            <a:cxnLst/>
            <a:rect r="r" b="b" t="t" l="l"/>
            <a:pathLst>
              <a:path h="205452" w="165482">
                <a:moveTo>
                  <a:pt x="0" y="0"/>
                </a:moveTo>
                <a:lnTo>
                  <a:pt x="165482" y="0"/>
                </a:lnTo>
                <a:lnTo>
                  <a:pt x="165482" y="205451"/>
                </a:lnTo>
                <a:lnTo>
                  <a:pt x="0" y="20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5088" y="7875654"/>
            <a:ext cx="368997" cy="30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 strike="noStrike" u="none">
                <a:solidFill>
                  <a:srgbClr val="211F1C"/>
                </a:solidFill>
                <a:latin typeface="Nunito Sans Expanded"/>
              </a:rPr>
              <a:t>5K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44926" y="7875654"/>
            <a:ext cx="368997" cy="30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 strike="noStrike" u="none">
                <a:solidFill>
                  <a:srgbClr val="211F1C"/>
                </a:solidFill>
                <a:latin typeface="Nunito Sans Expanded"/>
              </a:rPr>
              <a:t>5K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54794" y="7875654"/>
            <a:ext cx="368997" cy="30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 strike="noStrike" u="none">
                <a:solidFill>
                  <a:srgbClr val="211F1C"/>
                </a:solidFill>
                <a:latin typeface="Nunito Sans Expanded"/>
              </a:rPr>
              <a:t>5K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9463" y="945865"/>
            <a:ext cx="6057948" cy="1888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00"/>
              </a:lnSpc>
            </a:pPr>
            <a:r>
              <a:rPr lang="en-US" sz="7228">
                <a:solidFill>
                  <a:srgbClr val="211F1C"/>
                </a:solidFill>
                <a:latin typeface="Anton"/>
              </a:rPr>
              <a:t>CONCLUSION</a:t>
            </a:r>
          </a:p>
          <a:p>
            <a:pPr algn="l" marL="0" indent="0" lvl="0">
              <a:lnSpc>
                <a:spcPts val="730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763857" y="3644485"/>
            <a:ext cx="6838374" cy="2691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60"/>
              </a:lnSpc>
              <a:spcBef>
                <a:spcPct val="0"/>
              </a:spcBef>
            </a:pPr>
            <a:r>
              <a:rPr lang="en-US" sz="3484">
                <a:solidFill>
                  <a:srgbClr val="211F1C"/>
                </a:solidFill>
                <a:latin typeface="Nunito Sans Expanded Bold"/>
              </a:rPr>
              <a:t>we can use linear regression model to predict the best  channels to allocate budget to increase sales. 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99474" y="2834796"/>
            <a:ext cx="4993936" cy="5518549"/>
            <a:chOff x="0" y="0"/>
            <a:chExt cx="1315275" cy="14534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15275" cy="1453445"/>
            </a:xfrm>
            <a:custGeom>
              <a:avLst/>
              <a:gdLst/>
              <a:ahLst/>
              <a:cxnLst/>
              <a:rect r="r" b="b" t="t" l="l"/>
              <a:pathLst>
                <a:path h="1453445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397636"/>
                  </a:lnTo>
                  <a:cubicBezTo>
                    <a:pt x="1315275" y="1412437"/>
                    <a:pt x="1309396" y="1426632"/>
                    <a:pt x="1298929" y="1437099"/>
                  </a:cubicBezTo>
                  <a:cubicBezTo>
                    <a:pt x="1288463" y="1447565"/>
                    <a:pt x="1274268" y="1453445"/>
                    <a:pt x="1259466" y="1453445"/>
                  </a:cubicBezTo>
                  <a:lnTo>
                    <a:pt x="55810" y="1453445"/>
                  </a:lnTo>
                  <a:cubicBezTo>
                    <a:pt x="41008" y="1453445"/>
                    <a:pt x="26813" y="1447565"/>
                    <a:pt x="16346" y="1437099"/>
                  </a:cubicBezTo>
                  <a:cubicBezTo>
                    <a:pt x="5880" y="1426632"/>
                    <a:pt x="0" y="1412437"/>
                    <a:pt x="0" y="1397636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15275" cy="14915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295134" y="4625140"/>
            <a:ext cx="3499583" cy="191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0"/>
              </a:lnSpc>
              <a:spcBef>
                <a:spcPct val="0"/>
              </a:spcBef>
            </a:pPr>
            <a:r>
              <a:rPr lang="en-US" sz="3015">
                <a:solidFill>
                  <a:srgbClr val="211F1C"/>
                </a:solidFill>
                <a:latin typeface="Nunito Sans Expanded Bold"/>
              </a:rPr>
              <a:t>What model can we apply on the dataset? and why?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693777" y="7943121"/>
            <a:ext cx="219954" cy="205452"/>
            <a:chOff x="0" y="0"/>
            <a:chExt cx="812800" cy="7592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33680" y="-8369"/>
              <a:ext cx="854946" cy="767578"/>
            </a:xfrm>
            <a:custGeom>
              <a:avLst/>
              <a:gdLst/>
              <a:ahLst/>
              <a:cxnLst/>
              <a:rect r="r" b="b" t="t" l="l"/>
              <a:pathLst>
                <a:path h="767578" w="854946">
                  <a:moveTo>
                    <a:pt x="65903" y="129592"/>
                  </a:moveTo>
                  <a:cubicBezTo>
                    <a:pt x="0" y="245494"/>
                    <a:pt x="46429" y="358306"/>
                    <a:pt x="104776" y="418180"/>
                  </a:cubicBezTo>
                  <a:lnTo>
                    <a:pt x="445927" y="767577"/>
                  </a:lnTo>
                  <a:lnTo>
                    <a:pt x="779877" y="419429"/>
                  </a:lnTo>
                  <a:cubicBezTo>
                    <a:pt x="834145" y="355019"/>
                    <a:pt x="854946" y="286699"/>
                    <a:pt x="843393" y="210623"/>
                  </a:cubicBezTo>
                  <a:cubicBezTo>
                    <a:pt x="827435" y="105386"/>
                    <a:pt x="746197" y="23739"/>
                    <a:pt x="645842" y="12080"/>
                  </a:cubicBezTo>
                  <a:cubicBezTo>
                    <a:pt x="584292" y="5218"/>
                    <a:pt x="524835" y="23600"/>
                    <a:pt x="478430" y="64764"/>
                  </a:cubicBezTo>
                  <a:cubicBezTo>
                    <a:pt x="465940" y="75840"/>
                    <a:pt x="454776" y="88222"/>
                    <a:pt x="445047" y="101681"/>
                  </a:cubicBezTo>
                  <a:cubicBezTo>
                    <a:pt x="433503" y="86357"/>
                    <a:pt x="419967" y="72340"/>
                    <a:pt x="404657" y="59916"/>
                  </a:cubicBezTo>
                  <a:cubicBezTo>
                    <a:pt x="351294" y="16624"/>
                    <a:pt x="283367" y="0"/>
                    <a:pt x="218120" y="12803"/>
                  </a:cubicBezTo>
                  <a:cubicBezTo>
                    <a:pt x="156323" y="25547"/>
                    <a:pt x="100853" y="68100"/>
                    <a:pt x="65903" y="12959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6129"/>
              <a:ext cx="660400" cy="607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3654582" y="7943121"/>
            <a:ext cx="205452" cy="205452"/>
          </a:xfrm>
          <a:custGeom>
            <a:avLst/>
            <a:gdLst/>
            <a:ahLst/>
            <a:cxnLst/>
            <a:rect r="r" b="b" t="t" l="l"/>
            <a:pathLst>
              <a:path h="205452" w="205452">
                <a:moveTo>
                  <a:pt x="0" y="0"/>
                </a:moveTo>
                <a:lnTo>
                  <a:pt x="205452" y="0"/>
                </a:lnTo>
                <a:lnTo>
                  <a:pt x="205452" y="205451"/>
                </a:lnTo>
                <a:lnTo>
                  <a:pt x="0" y="20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604420" y="7943121"/>
            <a:ext cx="165482" cy="205452"/>
          </a:xfrm>
          <a:custGeom>
            <a:avLst/>
            <a:gdLst/>
            <a:ahLst/>
            <a:cxnLst/>
            <a:rect r="r" b="b" t="t" l="l"/>
            <a:pathLst>
              <a:path h="205452" w="165482">
                <a:moveTo>
                  <a:pt x="0" y="0"/>
                </a:moveTo>
                <a:lnTo>
                  <a:pt x="165482" y="0"/>
                </a:lnTo>
                <a:lnTo>
                  <a:pt x="165482" y="205451"/>
                </a:lnTo>
                <a:lnTo>
                  <a:pt x="0" y="20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995921" y="7875654"/>
            <a:ext cx="368997" cy="30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 strike="noStrike" u="none">
                <a:solidFill>
                  <a:srgbClr val="211F1C"/>
                </a:solidFill>
                <a:latin typeface="Nunito Sans Expanded"/>
              </a:rPr>
              <a:t>5K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45759" y="7875654"/>
            <a:ext cx="368997" cy="30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 strike="noStrike" u="none">
                <a:solidFill>
                  <a:srgbClr val="211F1C"/>
                </a:solidFill>
                <a:latin typeface="Nunito Sans Expanded"/>
              </a:rPr>
              <a:t>5K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855627" y="7875654"/>
            <a:ext cx="368997" cy="30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 strike="noStrike" u="none">
                <a:solidFill>
                  <a:srgbClr val="211F1C"/>
                </a:solidFill>
                <a:latin typeface="Nunito Sans Expanded"/>
              </a:rPr>
              <a:t>5K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24756" y="2804277"/>
            <a:ext cx="5438488" cy="5267466"/>
          </a:xfrm>
          <a:custGeom>
            <a:avLst/>
            <a:gdLst/>
            <a:ahLst/>
            <a:cxnLst/>
            <a:rect r="r" b="b" t="t" l="l"/>
            <a:pathLst>
              <a:path h="5267466" w="5438488">
                <a:moveTo>
                  <a:pt x="0" y="0"/>
                </a:moveTo>
                <a:lnTo>
                  <a:pt x="5438488" y="0"/>
                </a:lnTo>
                <a:lnTo>
                  <a:pt x="5438488" y="5267467"/>
                </a:lnTo>
                <a:lnTo>
                  <a:pt x="0" y="5267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67884" y="8367019"/>
            <a:ext cx="5152231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Roboto Mono"/>
              </a:rPr>
              <a:t>Dataset Reference: KAGGLE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46327" y="1682673"/>
            <a:ext cx="8795346" cy="64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7"/>
              </a:lnSpc>
              <a:spcBef>
                <a:spcPct val="0"/>
              </a:spcBef>
            </a:pPr>
            <a:r>
              <a:rPr lang="en-US" sz="3739" spc="549">
                <a:solidFill>
                  <a:srgbClr val="211F1C"/>
                </a:solidFill>
                <a:latin typeface="Roboto Mono Medium"/>
              </a:rPr>
              <a:t>ADVERTISING SALES DATASET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50074" y="1904164"/>
            <a:ext cx="4491080" cy="4114800"/>
          </a:xfrm>
          <a:custGeom>
            <a:avLst/>
            <a:gdLst/>
            <a:ahLst/>
            <a:cxnLst/>
            <a:rect r="r" b="b" t="t" l="l"/>
            <a:pathLst>
              <a:path h="4114800" w="4491080">
                <a:moveTo>
                  <a:pt x="0" y="0"/>
                </a:moveTo>
                <a:lnTo>
                  <a:pt x="4491080" y="0"/>
                </a:lnTo>
                <a:lnTo>
                  <a:pt x="44910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15877" y="6763830"/>
            <a:ext cx="4359473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oboto Mono Bold"/>
              </a:rPr>
              <a:t>Thank you!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17730" y="-373272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91530" y="3712397"/>
            <a:ext cx="6667500" cy="874356"/>
            <a:chOff x="0" y="0"/>
            <a:chExt cx="2126876" cy="2789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DATASET OVERVIEW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625" y="3712397"/>
            <a:ext cx="897095" cy="874356"/>
            <a:chOff x="0" y="0"/>
            <a:chExt cx="286166" cy="2789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91530" y="4913454"/>
            <a:ext cx="6667500" cy="874356"/>
            <a:chOff x="0" y="0"/>
            <a:chExt cx="2126876" cy="2789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263"/>
                </a:lnSpc>
              </a:pPr>
              <a:r>
                <a:rPr lang="en-US" sz="1539" spc="226">
                  <a:solidFill>
                    <a:srgbClr val="000000"/>
                  </a:solidFill>
                  <a:latin typeface="Nunito Sans Expanded Medium"/>
                </a:rPr>
                <a:t>DATASET EXPLATATORY DATA ANALYSIS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625" y="4913454"/>
            <a:ext cx="897095" cy="874356"/>
            <a:chOff x="0" y="0"/>
            <a:chExt cx="286166" cy="2789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91530" y="6114511"/>
            <a:ext cx="6667500" cy="874356"/>
            <a:chOff x="0" y="0"/>
            <a:chExt cx="2126876" cy="2789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DATASET BENEFECIRIES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09625" y="6114511"/>
            <a:ext cx="897095" cy="874356"/>
            <a:chOff x="0" y="0"/>
            <a:chExt cx="286166" cy="27891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577546" y="3705254"/>
            <a:ext cx="6667500" cy="1088631"/>
            <a:chOff x="0" y="0"/>
            <a:chExt cx="2126876" cy="34726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26876" cy="347264"/>
            </a:xfrm>
            <a:custGeom>
              <a:avLst/>
              <a:gdLst/>
              <a:ahLst/>
              <a:cxnLst/>
              <a:rect r="r" b="b" t="t" l="l"/>
              <a:pathLst>
                <a:path h="347264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305463"/>
                  </a:lnTo>
                  <a:cubicBezTo>
                    <a:pt x="2126876" y="328549"/>
                    <a:pt x="2108161" y="347264"/>
                    <a:pt x="2085075" y="347264"/>
                  </a:cubicBezTo>
                  <a:lnTo>
                    <a:pt x="41801" y="347264"/>
                  </a:lnTo>
                  <a:cubicBezTo>
                    <a:pt x="30715" y="347264"/>
                    <a:pt x="20083" y="342860"/>
                    <a:pt x="12243" y="335021"/>
                  </a:cubicBezTo>
                  <a:cubicBezTo>
                    <a:pt x="4404" y="327182"/>
                    <a:pt x="0" y="316549"/>
                    <a:pt x="0" y="305463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2126876" cy="385364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DATASET </a:t>
              </a: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insights </a:t>
              </a:r>
            </a:p>
            <a:p>
              <a:pPr algn="ctr">
                <a:lnSpc>
                  <a:spcPts val="2557"/>
                </a:lnSpc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and visualization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395641" y="3705254"/>
            <a:ext cx="897095" cy="874356"/>
            <a:chOff x="0" y="0"/>
            <a:chExt cx="286166" cy="27891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4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394701" y="4793885"/>
            <a:ext cx="897095" cy="874356"/>
            <a:chOff x="0" y="0"/>
            <a:chExt cx="286166" cy="27891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5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577546" y="4793885"/>
            <a:ext cx="6667500" cy="1088631"/>
            <a:chOff x="0" y="0"/>
            <a:chExt cx="2126876" cy="34726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126876" cy="347264"/>
            </a:xfrm>
            <a:custGeom>
              <a:avLst/>
              <a:gdLst/>
              <a:ahLst/>
              <a:cxnLst/>
              <a:rect r="r" b="b" t="t" l="l"/>
              <a:pathLst>
                <a:path h="347264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305463"/>
                  </a:lnTo>
                  <a:cubicBezTo>
                    <a:pt x="2126876" y="328549"/>
                    <a:pt x="2108161" y="347264"/>
                    <a:pt x="2085075" y="347264"/>
                  </a:cubicBezTo>
                  <a:lnTo>
                    <a:pt x="41801" y="347264"/>
                  </a:lnTo>
                  <a:cubicBezTo>
                    <a:pt x="30715" y="347264"/>
                    <a:pt x="20083" y="342860"/>
                    <a:pt x="12243" y="335021"/>
                  </a:cubicBezTo>
                  <a:cubicBezTo>
                    <a:pt x="4404" y="327182"/>
                    <a:pt x="0" y="316549"/>
                    <a:pt x="0" y="305463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2126876" cy="385364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DATASET </a:t>
              </a: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insights </a:t>
              </a:r>
            </a:p>
            <a:p>
              <a:pPr algn="ctr">
                <a:lnSpc>
                  <a:spcPts val="2557"/>
                </a:lnSpc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and visualization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394701" y="5994942"/>
            <a:ext cx="897095" cy="874356"/>
            <a:chOff x="0" y="0"/>
            <a:chExt cx="286166" cy="27891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6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577546" y="5994942"/>
            <a:ext cx="6667500" cy="1088631"/>
            <a:chOff x="0" y="0"/>
            <a:chExt cx="2126876" cy="34726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126876" cy="347264"/>
            </a:xfrm>
            <a:custGeom>
              <a:avLst/>
              <a:gdLst/>
              <a:ahLst/>
              <a:cxnLst/>
              <a:rect r="r" b="b" t="t" l="l"/>
              <a:pathLst>
                <a:path h="347264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305463"/>
                  </a:lnTo>
                  <a:cubicBezTo>
                    <a:pt x="2126876" y="328549"/>
                    <a:pt x="2108161" y="347264"/>
                    <a:pt x="2085075" y="347264"/>
                  </a:cubicBezTo>
                  <a:lnTo>
                    <a:pt x="41801" y="347264"/>
                  </a:lnTo>
                  <a:cubicBezTo>
                    <a:pt x="30715" y="347264"/>
                    <a:pt x="20083" y="342860"/>
                    <a:pt x="12243" y="335021"/>
                  </a:cubicBezTo>
                  <a:cubicBezTo>
                    <a:pt x="4404" y="327182"/>
                    <a:pt x="0" y="316549"/>
                    <a:pt x="0" y="305463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2126876" cy="385364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 marL="0" indent="0" lvl="0">
                <a:lnSpc>
                  <a:spcPts val="2557"/>
                </a:lnSpc>
                <a:spcBef>
                  <a:spcPct val="0"/>
                </a:spcBef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CONCLUSION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809625" y="1883890"/>
            <a:ext cx="11890034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</a:rPr>
              <a:t>TABLE OF CONTENT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18990" y="4029006"/>
            <a:ext cx="12193804" cy="397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5"/>
              </a:lnSpc>
            </a:pPr>
            <a:r>
              <a:rPr lang="en-US" sz="3139">
                <a:solidFill>
                  <a:srgbClr val="211F1C"/>
                </a:solidFill>
                <a:latin typeface="Roboto Mono Bold"/>
              </a:rPr>
              <a:t>Advertising can be an unpredictable world, to get your audience’s attention in the right time and place is a bit of a challenge. </a:t>
            </a:r>
          </a:p>
          <a:p>
            <a:pPr algn="ctr">
              <a:lnSpc>
                <a:spcPts val="4615"/>
              </a:lnSpc>
            </a:pPr>
          </a:p>
          <a:p>
            <a:pPr algn="ctr">
              <a:lnSpc>
                <a:spcPts val="4615"/>
              </a:lnSpc>
            </a:pPr>
            <a:r>
              <a:rPr lang="en-US" sz="3139">
                <a:solidFill>
                  <a:srgbClr val="211F1C"/>
                </a:solidFill>
                <a:latin typeface="Roboto Mono Bold"/>
              </a:rPr>
              <a:t>but can we make this world more predictable? the answer is yes!  </a:t>
            </a:r>
          </a:p>
          <a:p>
            <a:pPr algn="ctr" marL="0" indent="0" lvl="0">
              <a:lnSpc>
                <a:spcPts val="4615"/>
              </a:lnSpc>
              <a:spcBef>
                <a:spcPct val="0"/>
              </a:spcBef>
            </a:pPr>
            <a:r>
              <a:rPr lang="en-US" sz="3139">
                <a:solidFill>
                  <a:srgbClr val="211F1C"/>
                </a:solidFill>
                <a:latin typeface="Roboto Mono Bold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67735" y="2449830"/>
            <a:ext cx="8096314" cy="1103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75"/>
              </a:lnSpc>
            </a:pPr>
            <a:r>
              <a:rPr lang="en-US" sz="8392">
                <a:solidFill>
                  <a:srgbClr val="211F1C"/>
                </a:solidFill>
                <a:latin typeface="Anton"/>
              </a:rPr>
              <a:t>DATASET OVERVIEW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56269" y="4004589"/>
            <a:ext cx="13936408" cy="3103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4"/>
              </a:lnSpc>
            </a:pPr>
            <a:r>
              <a:rPr lang="en-US" sz="2839">
                <a:solidFill>
                  <a:srgbClr val="211F1C"/>
                </a:solidFill>
                <a:latin typeface="Roboto Mono Bold"/>
              </a:rPr>
              <a:t>The dataset describes the sales revenue generated taking into consideration the advertisement costs of multiple channels.</a:t>
            </a:r>
          </a:p>
          <a:p>
            <a:pPr algn="ctr">
              <a:lnSpc>
                <a:spcPts val="4174"/>
              </a:lnSpc>
            </a:pPr>
          </a:p>
          <a:p>
            <a:pPr algn="ctr">
              <a:lnSpc>
                <a:spcPts val="4174"/>
              </a:lnSpc>
            </a:pPr>
            <a:r>
              <a:rPr lang="en-US" sz="2839">
                <a:solidFill>
                  <a:srgbClr val="211F1C"/>
                </a:solidFill>
                <a:latin typeface="Roboto Mono Bold"/>
              </a:rPr>
              <a:t>The purpose of the data is to analyze</a:t>
            </a:r>
          </a:p>
          <a:p>
            <a:pPr algn="ctr" marL="0" indent="0" lvl="0">
              <a:lnSpc>
                <a:spcPts val="4174"/>
              </a:lnSpc>
              <a:spcBef>
                <a:spcPct val="0"/>
              </a:spcBef>
            </a:pPr>
            <a:r>
              <a:rPr lang="en-US" sz="2839">
                <a:solidFill>
                  <a:srgbClr val="211F1C"/>
                </a:solidFill>
                <a:latin typeface="Roboto Mono Bold"/>
              </a:rPr>
              <a:t>the relationship between advertising expenditures and sales outcome.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67735" y="2449830"/>
            <a:ext cx="8096314" cy="1103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75"/>
              </a:lnSpc>
            </a:pPr>
            <a:r>
              <a:rPr lang="en-US" sz="8392">
                <a:solidFill>
                  <a:srgbClr val="211F1C"/>
                </a:solidFill>
                <a:latin typeface="Anton"/>
              </a:rPr>
              <a:t>DATASET OVERVIEW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53329" y="3394105"/>
            <a:ext cx="9105971" cy="3019869"/>
          </a:xfrm>
          <a:custGeom>
            <a:avLst/>
            <a:gdLst/>
            <a:ahLst/>
            <a:cxnLst/>
            <a:rect r="r" b="b" t="t" l="l"/>
            <a:pathLst>
              <a:path h="3019869" w="9105971">
                <a:moveTo>
                  <a:pt x="0" y="0"/>
                </a:moveTo>
                <a:lnTo>
                  <a:pt x="9105971" y="0"/>
                </a:lnTo>
                <a:lnTo>
                  <a:pt x="9105971" y="3019869"/>
                </a:lnTo>
                <a:lnTo>
                  <a:pt x="0" y="30198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883" r="0" b="-288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48666" y="7159744"/>
            <a:ext cx="9110634" cy="1044331"/>
          </a:xfrm>
          <a:custGeom>
            <a:avLst/>
            <a:gdLst/>
            <a:ahLst/>
            <a:cxnLst/>
            <a:rect r="r" b="b" t="t" l="l"/>
            <a:pathLst>
              <a:path h="1044331" w="9110634">
                <a:moveTo>
                  <a:pt x="0" y="0"/>
                </a:moveTo>
                <a:lnTo>
                  <a:pt x="9110634" y="0"/>
                </a:lnTo>
                <a:lnTo>
                  <a:pt x="9110634" y="1044331"/>
                </a:lnTo>
                <a:lnTo>
                  <a:pt x="0" y="10443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430" t="0" r="-488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09625" y="2777560"/>
            <a:ext cx="6547114" cy="822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54"/>
              </a:lnSpc>
            </a:pPr>
            <a:r>
              <a:rPr lang="en-US" sz="6192">
                <a:solidFill>
                  <a:srgbClr val="211F1C"/>
                </a:solidFill>
                <a:latin typeface="Anton"/>
              </a:rPr>
              <a:t>DATASET EDA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48666" y="2766900"/>
            <a:ext cx="3456186" cy="364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"/>
              </a:lnSpc>
              <a:spcBef>
                <a:spcPct val="0"/>
              </a:spcBef>
            </a:pPr>
            <a:r>
              <a:rPr lang="en-US" sz="2139" spc="314">
                <a:solidFill>
                  <a:srgbClr val="211F1C"/>
                </a:solidFill>
                <a:latin typeface="Nunito Sans Expanded Bold"/>
              </a:rPr>
              <a:t>INFO()</a:t>
            </a:r>
            <a:r>
              <a:rPr lang="en-US" sz="2139" spc="314">
                <a:solidFill>
                  <a:srgbClr val="211F1C"/>
                </a:solidFill>
                <a:latin typeface="Nunito Sans Expanded Semi-Bold"/>
              </a:rPr>
              <a:t> FUNCTION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53329" y="6575899"/>
            <a:ext cx="6673652" cy="364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"/>
              </a:lnSpc>
              <a:spcBef>
                <a:spcPct val="0"/>
              </a:spcBef>
            </a:pPr>
            <a:r>
              <a:rPr lang="en-US" sz="2139" spc="314">
                <a:solidFill>
                  <a:srgbClr val="211F1C"/>
                </a:solidFill>
                <a:latin typeface="Nunito Sans Expanded Bold"/>
              </a:rPr>
              <a:t>COLUMN</a:t>
            </a:r>
            <a:r>
              <a:rPr lang="en-US" sz="2139" spc="314">
                <a:solidFill>
                  <a:srgbClr val="211F1C"/>
                </a:solidFill>
                <a:latin typeface="Nunito Sans Expanded Semi-Bold"/>
              </a:rPr>
              <a:t> DATAFRAME ATTRIBUTE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9625" y="3975073"/>
            <a:ext cx="6547114" cy="3556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2"/>
              </a:lnSpc>
            </a:pPr>
            <a:r>
              <a:rPr lang="en-US" sz="3239">
                <a:solidFill>
                  <a:srgbClr val="211F1C"/>
                </a:solidFill>
                <a:latin typeface="Roboto Mono Bold"/>
              </a:rPr>
              <a:t>The dataset contains: </a:t>
            </a:r>
          </a:p>
          <a:p>
            <a:pPr>
              <a:lnSpc>
                <a:spcPts val="4762"/>
              </a:lnSpc>
            </a:pPr>
            <a:r>
              <a:rPr lang="en-US" sz="3239">
                <a:solidFill>
                  <a:srgbClr val="211F1C"/>
                </a:solidFill>
                <a:latin typeface="Roboto Mono Bold"/>
              </a:rPr>
              <a:t>4 Columns and 200 Rows.</a:t>
            </a:r>
          </a:p>
          <a:p>
            <a:pPr>
              <a:lnSpc>
                <a:spcPts val="4762"/>
              </a:lnSpc>
            </a:pPr>
          </a:p>
          <a:p>
            <a:pPr>
              <a:lnSpc>
                <a:spcPts val="4762"/>
              </a:lnSpc>
            </a:pPr>
            <a:r>
              <a:rPr lang="en-US" sz="3239">
                <a:solidFill>
                  <a:srgbClr val="211F1C"/>
                </a:solidFill>
                <a:latin typeface="Roboto Mono Bold"/>
              </a:rPr>
              <a:t>There are no missing columns, no duplicates</a:t>
            </a:r>
          </a:p>
          <a:p>
            <a:pPr algn="l" marL="0" indent="0" lvl="0">
              <a:lnSpc>
                <a:spcPts val="4762"/>
              </a:lnSpc>
              <a:spcBef>
                <a:spcPct val="0"/>
              </a:spcBef>
            </a:pPr>
            <a:r>
              <a:rPr lang="en-US" sz="3239">
                <a:solidFill>
                  <a:srgbClr val="211F1C"/>
                </a:solidFill>
                <a:latin typeface="Roboto Mono Bold"/>
              </a:rPr>
              <a:t>in the data.  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68001" y="3760868"/>
            <a:ext cx="8919403" cy="1595728"/>
          </a:xfrm>
          <a:custGeom>
            <a:avLst/>
            <a:gdLst/>
            <a:ahLst/>
            <a:cxnLst/>
            <a:rect r="r" b="b" t="t" l="l"/>
            <a:pathLst>
              <a:path h="1595728" w="8919403">
                <a:moveTo>
                  <a:pt x="0" y="0"/>
                </a:moveTo>
                <a:lnTo>
                  <a:pt x="8919403" y="0"/>
                </a:lnTo>
                <a:lnTo>
                  <a:pt x="8919403" y="1595727"/>
                </a:lnTo>
                <a:lnTo>
                  <a:pt x="0" y="15957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9625" y="4277644"/>
            <a:ext cx="5900004" cy="9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33"/>
              </a:lnSpc>
              <a:spcBef>
                <a:spcPct val="0"/>
              </a:spcBef>
            </a:pPr>
            <a:r>
              <a:rPr lang="en-US" sz="2539">
                <a:solidFill>
                  <a:srgbClr val="211F1C"/>
                </a:solidFill>
                <a:latin typeface="Roboto Mono Bold"/>
              </a:rPr>
              <a:t>Using df.head(), we extracted the first five columns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68001" y="3081499"/>
            <a:ext cx="3617516" cy="364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"/>
              </a:lnSpc>
              <a:spcBef>
                <a:spcPct val="0"/>
              </a:spcBef>
            </a:pPr>
            <a:r>
              <a:rPr lang="en-US" sz="2139" spc="314">
                <a:solidFill>
                  <a:srgbClr val="211F1C"/>
                </a:solidFill>
                <a:latin typeface="Nunito Sans Expanded Bold"/>
              </a:rPr>
              <a:t>HEAD()</a:t>
            </a:r>
            <a:r>
              <a:rPr lang="en-US" sz="2139" spc="314">
                <a:solidFill>
                  <a:srgbClr val="211F1C"/>
                </a:solidFill>
                <a:latin typeface="Nunito Sans Expanded Semi-Bold"/>
              </a:rPr>
              <a:t> FUNCTION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9625" y="2777560"/>
            <a:ext cx="6547114" cy="822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54"/>
              </a:lnSpc>
            </a:pPr>
            <a:r>
              <a:rPr lang="en-US" sz="6192">
                <a:solidFill>
                  <a:srgbClr val="211F1C"/>
                </a:solidFill>
                <a:latin typeface="Anton"/>
              </a:rPr>
              <a:t>DATASET EDA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549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9625" y="3669663"/>
            <a:ext cx="4993936" cy="4791729"/>
            <a:chOff x="0" y="0"/>
            <a:chExt cx="1315275" cy="12620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541064" y="4273185"/>
            <a:ext cx="1531059" cy="1414141"/>
          </a:xfrm>
          <a:custGeom>
            <a:avLst/>
            <a:gdLst/>
            <a:ahLst/>
            <a:cxnLst/>
            <a:rect r="r" b="b" t="t" l="l"/>
            <a:pathLst>
              <a:path h="1414141" w="1531059">
                <a:moveTo>
                  <a:pt x="0" y="0"/>
                </a:moveTo>
                <a:lnTo>
                  <a:pt x="1531059" y="0"/>
                </a:lnTo>
                <a:lnTo>
                  <a:pt x="1531059" y="1414142"/>
                </a:lnTo>
                <a:lnTo>
                  <a:pt x="0" y="14141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14852" y="6377450"/>
            <a:ext cx="3784380" cy="85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3403" spc="340">
                <a:solidFill>
                  <a:srgbClr val="211F1C"/>
                </a:solidFill>
                <a:latin typeface="Anton"/>
              </a:rPr>
              <a:t>ADVERTISERS</a:t>
            </a:r>
          </a:p>
          <a:p>
            <a:pPr algn="ctr">
              <a:lnSpc>
                <a:spcPts val="3437"/>
              </a:lnSpc>
            </a:pPr>
            <a:r>
              <a:rPr lang="en-US" sz="3403" spc="340">
                <a:solidFill>
                  <a:srgbClr val="211F1C"/>
                </a:solidFill>
                <a:latin typeface="Anton"/>
              </a:rPr>
              <a:t>AND MARKETEERS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647032" y="3669663"/>
            <a:ext cx="4993936" cy="4791729"/>
            <a:chOff x="0" y="0"/>
            <a:chExt cx="1315275" cy="12620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208336" y="4330395"/>
            <a:ext cx="1871328" cy="1299722"/>
          </a:xfrm>
          <a:custGeom>
            <a:avLst/>
            <a:gdLst/>
            <a:ahLst/>
            <a:cxnLst/>
            <a:rect r="r" b="b" t="t" l="l"/>
            <a:pathLst>
              <a:path h="1299722" w="1871328">
                <a:moveTo>
                  <a:pt x="0" y="0"/>
                </a:moveTo>
                <a:lnTo>
                  <a:pt x="1871328" y="0"/>
                </a:lnTo>
                <a:lnTo>
                  <a:pt x="1871328" y="1299722"/>
                </a:lnTo>
                <a:lnTo>
                  <a:pt x="0" y="12997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484439" y="3669663"/>
            <a:ext cx="4993936" cy="4791729"/>
            <a:chOff x="0" y="0"/>
            <a:chExt cx="1315275" cy="12620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206468" y="4080239"/>
            <a:ext cx="1549878" cy="1549878"/>
          </a:xfrm>
          <a:custGeom>
            <a:avLst/>
            <a:gdLst/>
            <a:ahLst/>
            <a:cxnLst/>
            <a:rect r="r" b="b" t="t" l="l"/>
            <a:pathLst>
              <a:path h="1549878" w="1549878">
                <a:moveTo>
                  <a:pt x="0" y="0"/>
                </a:moveTo>
                <a:lnTo>
                  <a:pt x="1549878" y="0"/>
                </a:lnTo>
                <a:lnTo>
                  <a:pt x="1549878" y="1549878"/>
                </a:lnTo>
                <a:lnTo>
                  <a:pt x="0" y="15498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353257" y="6377450"/>
            <a:ext cx="3581487" cy="86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sz="3299" spc="329">
                <a:solidFill>
                  <a:srgbClr val="211F1C"/>
                </a:solidFill>
                <a:latin typeface="Anton"/>
              </a:rPr>
              <a:t>BUSINESS OWNERS AND MANAGERS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93543" y="6397742"/>
            <a:ext cx="3397655" cy="81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0"/>
              </a:lnSpc>
            </a:pPr>
            <a:r>
              <a:rPr lang="en-US" sz="3228" spc="322">
                <a:solidFill>
                  <a:srgbClr val="211F1C"/>
                </a:solidFill>
                <a:latin typeface="Anton"/>
              </a:rPr>
              <a:t>DATA SCIENTISTS AND ANALYSTS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50302" y="2618121"/>
            <a:ext cx="10787396" cy="44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3"/>
              </a:lnSpc>
              <a:spcBef>
                <a:spcPct val="0"/>
              </a:spcBef>
            </a:pPr>
            <a:r>
              <a:rPr lang="en-US" sz="2539">
                <a:solidFill>
                  <a:srgbClr val="211F1C"/>
                </a:solidFill>
                <a:latin typeface="Roboto Mono Bold"/>
              </a:rPr>
              <a:t>Who can benefit from the data?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44165" y="1374852"/>
            <a:ext cx="13999670" cy="111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</a:rPr>
              <a:t>DATASET BENEFECRIES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598209" y="638734"/>
            <a:ext cx="3629110" cy="9009533"/>
            <a:chOff x="0" y="0"/>
            <a:chExt cx="1157655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7655" cy="2873964"/>
            </a:xfrm>
            <a:custGeom>
              <a:avLst/>
              <a:gdLst/>
              <a:ahLst/>
              <a:cxnLst/>
              <a:rect r="r" b="b" t="t" l="l"/>
              <a:pathLst>
                <a:path h="2873964" w="1157655">
                  <a:moveTo>
                    <a:pt x="76798" y="0"/>
                  </a:moveTo>
                  <a:lnTo>
                    <a:pt x="1080857" y="0"/>
                  </a:lnTo>
                  <a:cubicBezTo>
                    <a:pt x="1123271" y="0"/>
                    <a:pt x="1157655" y="34384"/>
                    <a:pt x="1157655" y="76798"/>
                  </a:cubicBezTo>
                  <a:lnTo>
                    <a:pt x="1157655" y="2797166"/>
                  </a:lnTo>
                  <a:cubicBezTo>
                    <a:pt x="1157655" y="2817534"/>
                    <a:pt x="1149564" y="2837068"/>
                    <a:pt x="1135161" y="2851471"/>
                  </a:cubicBezTo>
                  <a:cubicBezTo>
                    <a:pt x="1120759" y="2865873"/>
                    <a:pt x="1101225" y="2873964"/>
                    <a:pt x="1080857" y="2873964"/>
                  </a:cubicBezTo>
                  <a:lnTo>
                    <a:pt x="76798" y="2873964"/>
                  </a:lnTo>
                  <a:cubicBezTo>
                    <a:pt x="34384" y="2873964"/>
                    <a:pt x="0" y="2839581"/>
                    <a:pt x="0" y="2797166"/>
                  </a:cubicBezTo>
                  <a:lnTo>
                    <a:pt x="0" y="76798"/>
                  </a:lnTo>
                  <a:cubicBezTo>
                    <a:pt x="0" y="56430"/>
                    <a:pt x="8091" y="36896"/>
                    <a:pt x="22494" y="22494"/>
                  </a:cubicBezTo>
                  <a:cubicBezTo>
                    <a:pt x="36896" y="8091"/>
                    <a:pt x="56430" y="0"/>
                    <a:pt x="7679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57655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072019" y="9024611"/>
            <a:ext cx="219954" cy="205452"/>
            <a:chOff x="0" y="0"/>
            <a:chExt cx="812800" cy="7592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3680" y="-8369"/>
              <a:ext cx="854946" cy="767578"/>
            </a:xfrm>
            <a:custGeom>
              <a:avLst/>
              <a:gdLst/>
              <a:ahLst/>
              <a:cxnLst/>
              <a:rect r="r" b="b" t="t" l="l"/>
              <a:pathLst>
                <a:path h="767578" w="854946">
                  <a:moveTo>
                    <a:pt x="65903" y="129592"/>
                  </a:moveTo>
                  <a:cubicBezTo>
                    <a:pt x="0" y="245494"/>
                    <a:pt x="46429" y="358306"/>
                    <a:pt x="104776" y="418180"/>
                  </a:cubicBezTo>
                  <a:lnTo>
                    <a:pt x="445927" y="767577"/>
                  </a:lnTo>
                  <a:lnTo>
                    <a:pt x="779877" y="419429"/>
                  </a:lnTo>
                  <a:cubicBezTo>
                    <a:pt x="834145" y="355019"/>
                    <a:pt x="854946" y="286699"/>
                    <a:pt x="843393" y="210623"/>
                  </a:cubicBezTo>
                  <a:cubicBezTo>
                    <a:pt x="827435" y="105386"/>
                    <a:pt x="746197" y="23739"/>
                    <a:pt x="645842" y="12080"/>
                  </a:cubicBezTo>
                  <a:cubicBezTo>
                    <a:pt x="584292" y="5218"/>
                    <a:pt x="524835" y="23600"/>
                    <a:pt x="478430" y="64764"/>
                  </a:cubicBezTo>
                  <a:cubicBezTo>
                    <a:pt x="465940" y="75840"/>
                    <a:pt x="454776" y="88222"/>
                    <a:pt x="445047" y="101681"/>
                  </a:cubicBezTo>
                  <a:cubicBezTo>
                    <a:pt x="433503" y="86357"/>
                    <a:pt x="419967" y="72340"/>
                    <a:pt x="404657" y="59916"/>
                  </a:cubicBezTo>
                  <a:cubicBezTo>
                    <a:pt x="351294" y="16624"/>
                    <a:pt x="283367" y="0"/>
                    <a:pt x="218120" y="12803"/>
                  </a:cubicBezTo>
                  <a:cubicBezTo>
                    <a:pt x="156323" y="25547"/>
                    <a:pt x="100853" y="68100"/>
                    <a:pt x="65903" y="12959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6129"/>
              <a:ext cx="660400" cy="607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032824" y="9024611"/>
            <a:ext cx="205452" cy="205452"/>
          </a:xfrm>
          <a:custGeom>
            <a:avLst/>
            <a:gdLst/>
            <a:ahLst/>
            <a:cxnLst/>
            <a:rect r="r" b="b" t="t" l="l"/>
            <a:pathLst>
              <a:path h="205452" w="205452">
                <a:moveTo>
                  <a:pt x="0" y="0"/>
                </a:moveTo>
                <a:lnTo>
                  <a:pt x="205452" y="0"/>
                </a:lnTo>
                <a:lnTo>
                  <a:pt x="205452" y="205452"/>
                </a:lnTo>
                <a:lnTo>
                  <a:pt x="0" y="20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82662" y="9024611"/>
            <a:ext cx="165482" cy="205452"/>
          </a:xfrm>
          <a:custGeom>
            <a:avLst/>
            <a:gdLst/>
            <a:ahLst/>
            <a:cxnLst/>
            <a:rect r="r" b="b" t="t" l="l"/>
            <a:pathLst>
              <a:path h="205452" w="165482">
                <a:moveTo>
                  <a:pt x="0" y="0"/>
                </a:moveTo>
                <a:lnTo>
                  <a:pt x="165482" y="0"/>
                </a:lnTo>
                <a:lnTo>
                  <a:pt x="165482" y="205452"/>
                </a:lnTo>
                <a:lnTo>
                  <a:pt x="0" y="2054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734808" y="2287283"/>
            <a:ext cx="6959449" cy="2085139"/>
            <a:chOff x="0" y="0"/>
            <a:chExt cx="1832941" cy="54917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32941" cy="549172"/>
            </a:xfrm>
            <a:custGeom>
              <a:avLst/>
              <a:gdLst/>
              <a:ahLst/>
              <a:cxnLst/>
              <a:rect r="r" b="b" t="t" l="l"/>
              <a:pathLst>
                <a:path h="549172" w="1832941">
                  <a:moveTo>
                    <a:pt x="40048" y="0"/>
                  </a:moveTo>
                  <a:lnTo>
                    <a:pt x="1792894" y="0"/>
                  </a:lnTo>
                  <a:cubicBezTo>
                    <a:pt x="1803515" y="0"/>
                    <a:pt x="1813701" y="4219"/>
                    <a:pt x="1821212" y="11730"/>
                  </a:cubicBezTo>
                  <a:cubicBezTo>
                    <a:pt x="1828722" y="19240"/>
                    <a:pt x="1832941" y="29426"/>
                    <a:pt x="1832941" y="40048"/>
                  </a:cubicBezTo>
                  <a:lnTo>
                    <a:pt x="1832941" y="509125"/>
                  </a:lnTo>
                  <a:cubicBezTo>
                    <a:pt x="1832941" y="519746"/>
                    <a:pt x="1828722" y="529932"/>
                    <a:pt x="1821212" y="537443"/>
                  </a:cubicBezTo>
                  <a:cubicBezTo>
                    <a:pt x="1813701" y="544953"/>
                    <a:pt x="1803515" y="549172"/>
                    <a:pt x="1792894" y="549172"/>
                  </a:cubicBezTo>
                  <a:lnTo>
                    <a:pt x="40048" y="549172"/>
                  </a:lnTo>
                  <a:cubicBezTo>
                    <a:pt x="29426" y="549172"/>
                    <a:pt x="19240" y="544953"/>
                    <a:pt x="11730" y="537443"/>
                  </a:cubicBezTo>
                  <a:cubicBezTo>
                    <a:pt x="4219" y="529932"/>
                    <a:pt x="0" y="519746"/>
                    <a:pt x="0" y="509125"/>
                  </a:cubicBezTo>
                  <a:lnTo>
                    <a:pt x="0" y="40048"/>
                  </a:lnTo>
                  <a:cubicBezTo>
                    <a:pt x="0" y="29426"/>
                    <a:pt x="4219" y="19240"/>
                    <a:pt x="11730" y="11730"/>
                  </a:cubicBezTo>
                  <a:cubicBezTo>
                    <a:pt x="19240" y="4219"/>
                    <a:pt x="29426" y="0"/>
                    <a:pt x="400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832941" cy="587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020019" y="2470905"/>
            <a:ext cx="6360616" cy="1717895"/>
          </a:xfrm>
          <a:custGeom>
            <a:avLst/>
            <a:gdLst/>
            <a:ahLst/>
            <a:cxnLst/>
            <a:rect r="r" b="b" t="t" l="l"/>
            <a:pathLst>
              <a:path h="1717895" w="6360616">
                <a:moveTo>
                  <a:pt x="0" y="0"/>
                </a:moveTo>
                <a:lnTo>
                  <a:pt x="6360616" y="0"/>
                </a:lnTo>
                <a:lnTo>
                  <a:pt x="6360616" y="1717895"/>
                </a:lnTo>
                <a:lnTo>
                  <a:pt x="0" y="17178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945220" y="4353371"/>
            <a:ext cx="2935088" cy="182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6"/>
              </a:lnSpc>
            </a:pPr>
            <a:r>
              <a:rPr lang="en-US" sz="1950">
                <a:solidFill>
                  <a:srgbClr val="211F1C"/>
                </a:solidFill>
                <a:latin typeface="Nunito Sans Expanded Bold"/>
              </a:rPr>
              <a:t>Out of the three channels we have, </a:t>
            </a:r>
          </a:p>
          <a:p>
            <a:pPr>
              <a:lnSpc>
                <a:spcPts val="2496"/>
              </a:lnSpc>
            </a:pPr>
            <a:r>
              <a:rPr lang="en-US" sz="1950">
                <a:solidFill>
                  <a:srgbClr val="211F1C"/>
                </a:solidFill>
                <a:latin typeface="Nunito Sans Expanded Bold"/>
              </a:rPr>
              <a:t>what affects the </a:t>
            </a:r>
          </a:p>
          <a:p>
            <a:pPr>
              <a:lnSpc>
                <a:spcPts val="2496"/>
              </a:lnSpc>
            </a:pPr>
            <a:r>
              <a:rPr lang="en-US" sz="1950">
                <a:solidFill>
                  <a:srgbClr val="211F1C"/>
                </a:solidFill>
                <a:latin typeface="Nunito Sans Expanded Bold"/>
              </a:rPr>
              <a:t>sales the most? </a:t>
            </a:r>
          </a:p>
          <a:p>
            <a:pPr>
              <a:lnSpc>
                <a:spcPts val="2496"/>
              </a:lnSpc>
            </a:pPr>
          </a:p>
          <a:p>
            <a:pPr algn="l" marL="0" indent="0" lvl="0">
              <a:lnSpc>
                <a:spcPts val="2496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6374163" y="8957144"/>
            <a:ext cx="368997" cy="30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 strike="noStrike" u="none">
                <a:solidFill>
                  <a:srgbClr val="211F1C"/>
                </a:solidFill>
                <a:latin typeface="Nunito Sans Expanded"/>
              </a:rPr>
              <a:t>5K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24001" y="8957144"/>
            <a:ext cx="368997" cy="30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 strike="noStrike" u="none">
                <a:solidFill>
                  <a:srgbClr val="211F1C"/>
                </a:solidFill>
                <a:latin typeface="Nunito Sans Expanded"/>
              </a:rPr>
              <a:t>5K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33869" y="8957144"/>
            <a:ext cx="368997" cy="30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 strike="noStrike" u="none">
                <a:solidFill>
                  <a:srgbClr val="211F1C"/>
                </a:solidFill>
                <a:latin typeface="Nunito Sans Expanded"/>
              </a:rPr>
              <a:t>5K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9625" y="1863182"/>
            <a:ext cx="4938387" cy="3025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1"/>
              </a:lnSpc>
            </a:pPr>
            <a:r>
              <a:rPr lang="en-US" sz="5892">
                <a:solidFill>
                  <a:srgbClr val="211F1C"/>
                </a:solidFill>
                <a:latin typeface="Anton"/>
              </a:rPr>
              <a:t>DATASET</a:t>
            </a:r>
          </a:p>
          <a:p>
            <a:pPr>
              <a:lnSpc>
                <a:spcPts val="5951"/>
              </a:lnSpc>
            </a:pPr>
            <a:r>
              <a:rPr lang="en-US" sz="5892">
                <a:solidFill>
                  <a:srgbClr val="211F1C"/>
                </a:solidFill>
                <a:latin typeface="Anton"/>
              </a:rPr>
              <a:t>INSIGHTS AND VISUALIZATION</a:t>
            </a:r>
          </a:p>
          <a:p>
            <a:pPr algn="l" marL="0" indent="0" lvl="0">
              <a:lnSpc>
                <a:spcPts val="5951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09625" y="4274852"/>
            <a:ext cx="4281095" cy="190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80"/>
              </a:lnSpc>
              <a:spcBef>
                <a:spcPct val="0"/>
              </a:spcBef>
            </a:pPr>
            <a:r>
              <a:rPr lang="en-US" sz="2639">
                <a:solidFill>
                  <a:srgbClr val="211F1C"/>
                </a:solidFill>
                <a:latin typeface="Roboto Mono Bold"/>
              </a:rPr>
              <a:t>Multiple questions can arise after reviewing the dataset.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93581" y="1863723"/>
            <a:ext cx="4613491" cy="3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Roboto Mono Bold"/>
              </a:rPr>
              <a:t>Correlation Matrix and Heatmap 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734808" y="4781996"/>
            <a:ext cx="6959449" cy="4592991"/>
            <a:chOff x="0" y="0"/>
            <a:chExt cx="1832941" cy="120967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32941" cy="1209677"/>
            </a:xfrm>
            <a:custGeom>
              <a:avLst/>
              <a:gdLst/>
              <a:ahLst/>
              <a:cxnLst/>
              <a:rect r="r" b="b" t="t" l="l"/>
              <a:pathLst>
                <a:path h="1209677" w="1832941">
                  <a:moveTo>
                    <a:pt x="40048" y="0"/>
                  </a:moveTo>
                  <a:lnTo>
                    <a:pt x="1792894" y="0"/>
                  </a:lnTo>
                  <a:cubicBezTo>
                    <a:pt x="1803515" y="0"/>
                    <a:pt x="1813701" y="4219"/>
                    <a:pt x="1821212" y="11730"/>
                  </a:cubicBezTo>
                  <a:cubicBezTo>
                    <a:pt x="1828722" y="19240"/>
                    <a:pt x="1832941" y="29426"/>
                    <a:pt x="1832941" y="40048"/>
                  </a:cubicBezTo>
                  <a:lnTo>
                    <a:pt x="1832941" y="1169629"/>
                  </a:lnTo>
                  <a:cubicBezTo>
                    <a:pt x="1832941" y="1180250"/>
                    <a:pt x="1828722" y="1190437"/>
                    <a:pt x="1821212" y="1197947"/>
                  </a:cubicBezTo>
                  <a:cubicBezTo>
                    <a:pt x="1813701" y="1205457"/>
                    <a:pt x="1803515" y="1209677"/>
                    <a:pt x="1792894" y="1209677"/>
                  </a:cubicBezTo>
                  <a:lnTo>
                    <a:pt x="40048" y="1209677"/>
                  </a:lnTo>
                  <a:cubicBezTo>
                    <a:pt x="29426" y="1209677"/>
                    <a:pt x="19240" y="1205457"/>
                    <a:pt x="11730" y="1197947"/>
                  </a:cubicBezTo>
                  <a:cubicBezTo>
                    <a:pt x="4219" y="1190437"/>
                    <a:pt x="0" y="1180250"/>
                    <a:pt x="0" y="1169629"/>
                  </a:cubicBezTo>
                  <a:lnTo>
                    <a:pt x="0" y="40048"/>
                  </a:lnTo>
                  <a:cubicBezTo>
                    <a:pt x="0" y="29426"/>
                    <a:pt x="4219" y="19240"/>
                    <a:pt x="11730" y="11730"/>
                  </a:cubicBezTo>
                  <a:cubicBezTo>
                    <a:pt x="19240" y="4219"/>
                    <a:pt x="29426" y="0"/>
                    <a:pt x="400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832941" cy="1247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0213228" y="4888263"/>
            <a:ext cx="5836931" cy="4317316"/>
          </a:xfrm>
          <a:custGeom>
            <a:avLst/>
            <a:gdLst/>
            <a:ahLst/>
            <a:cxnLst/>
            <a:rect r="r" b="b" t="t" l="l"/>
            <a:pathLst>
              <a:path h="4317316" w="5836931">
                <a:moveTo>
                  <a:pt x="0" y="0"/>
                </a:moveTo>
                <a:lnTo>
                  <a:pt x="5836931" y="0"/>
                </a:lnTo>
                <a:lnTo>
                  <a:pt x="5836931" y="4317316"/>
                </a:lnTo>
                <a:lnTo>
                  <a:pt x="0" y="43173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9618" y="638734"/>
            <a:ext cx="3629110" cy="9009533"/>
            <a:chOff x="0" y="0"/>
            <a:chExt cx="1157655" cy="28739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655" cy="2873964"/>
            </a:xfrm>
            <a:custGeom>
              <a:avLst/>
              <a:gdLst/>
              <a:ahLst/>
              <a:cxnLst/>
              <a:rect r="r" b="b" t="t" l="l"/>
              <a:pathLst>
                <a:path h="2873964" w="1157655">
                  <a:moveTo>
                    <a:pt x="76798" y="0"/>
                  </a:moveTo>
                  <a:lnTo>
                    <a:pt x="1080857" y="0"/>
                  </a:lnTo>
                  <a:cubicBezTo>
                    <a:pt x="1123271" y="0"/>
                    <a:pt x="1157655" y="34384"/>
                    <a:pt x="1157655" y="76798"/>
                  </a:cubicBezTo>
                  <a:lnTo>
                    <a:pt x="1157655" y="2797166"/>
                  </a:lnTo>
                  <a:cubicBezTo>
                    <a:pt x="1157655" y="2817534"/>
                    <a:pt x="1149564" y="2837068"/>
                    <a:pt x="1135161" y="2851471"/>
                  </a:cubicBezTo>
                  <a:cubicBezTo>
                    <a:pt x="1120759" y="2865873"/>
                    <a:pt x="1101225" y="2873964"/>
                    <a:pt x="1080857" y="2873964"/>
                  </a:cubicBezTo>
                  <a:lnTo>
                    <a:pt x="76798" y="2873964"/>
                  </a:lnTo>
                  <a:cubicBezTo>
                    <a:pt x="34384" y="2873964"/>
                    <a:pt x="0" y="2839581"/>
                    <a:pt x="0" y="2797166"/>
                  </a:cubicBezTo>
                  <a:lnTo>
                    <a:pt x="0" y="76798"/>
                  </a:lnTo>
                  <a:cubicBezTo>
                    <a:pt x="0" y="56430"/>
                    <a:pt x="8091" y="36896"/>
                    <a:pt x="22494" y="22494"/>
                  </a:cubicBezTo>
                  <a:cubicBezTo>
                    <a:pt x="36896" y="8091"/>
                    <a:pt x="56430" y="0"/>
                    <a:pt x="7679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57655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21496" y="9024611"/>
            <a:ext cx="219954" cy="205452"/>
            <a:chOff x="0" y="0"/>
            <a:chExt cx="812800" cy="7592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33680" y="-8369"/>
              <a:ext cx="854946" cy="767578"/>
            </a:xfrm>
            <a:custGeom>
              <a:avLst/>
              <a:gdLst/>
              <a:ahLst/>
              <a:cxnLst/>
              <a:rect r="r" b="b" t="t" l="l"/>
              <a:pathLst>
                <a:path h="767578" w="854946">
                  <a:moveTo>
                    <a:pt x="65903" y="129592"/>
                  </a:moveTo>
                  <a:cubicBezTo>
                    <a:pt x="0" y="245494"/>
                    <a:pt x="46429" y="358306"/>
                    <a:pt x="104776" y="418180"/>
                  </a:cubicBezTo>
                  <a:lnTo>
                    <a:pt x="445927" y="767577"/>
                  </a:lnTo>
                  <a:lnTo>
                    <a:pt x="779877" y="419429"/>
                  </a:lnTo>
                  <a:cubicBezTo>
                    <a:pt x="834145" y="355019"/>
                    <a:pt x="854946" y="286699"/>
                    <a:pt x="843393" y="210623"/>
                  </a:cubicBezTo>
                  <a:cubicBezTo>
                    <a:pt x="827435" y="105386"/>
                    <a:pt x="746197" y="23739"/>
                    <a:pt x="645842" y="12080"/>
                  </a:cubicBezTo>
                  <a:cubicBezTo>
                    <a:pt x="584292" y="5218"/>
                    <a:pt x="524835" y="23600"/>
                    <a:pt x="478430" y="64764"/>
                  </a:cubicBezTo>
                  <a:cubicBezTo>
                    <a:pt x="465940" y="75840"/>
                    <a:pt x="454776" y="88222"/>
                    <a:pt x="445047" y="101681"/>
                  </a:cubicBezTo>
                  <a:cubicBezTo>
                    <a:pt x="433503" y="86357"/>
                    <a:pt x="419967" y="72340"/>
                    <a:pt x="404657" y="59916"/>
                  </a:cubicBezTo>
                  <a:cubicBezTo>
                    <a:pt x="351294" y="16624"/>
                    <a:pt x="283367" y="0"/>
                    <a:pt x="218120" y="12803"/>
                  </a:cubicBezTo>
                  <a:cubicBezTo>
                    <a:pt x="156323" y="25547"/>
                    <a:pt x="100853" y="68100"/>
                    <a:pt x="65903" y="12959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6129"/>
              <a:ext cx="660400" cy="607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982301" y="9024611"/>
            <a:ext cx="205452" cy="205452"/>
          </a:xfrm>
          <a:custGeom>
            <a:avLst/>
            <a:gdLst/>
            <a:ahLst/>
            <a:cxnLst/>
            <a:rect r="r" b="b" t="t" l="l"/>
            <a:pathLst>
              <a:path h="205452" w="205452">
                <a:moveTo>
                  <a:pt x="0" y="0"/>
                </a:moveTo>
                <a:lnTo>
                  <a:pt x="205451" y="0"/>
                </a:lnTo>
                <a:lnTo>
                  <a:pt x="205451" y="205452"/>
                </a:lnTo>
                <a:lnTo>
                  <a:pt x="0" y="20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32139" y="9024611"/>
            <a:ext cx="165482" cy="205452"/>
          </a:xfrm>
          <a:custGeom>
            <a:avLst/>
            <a:gdLst/>
            <a:ahLst/>
            <a:cxnLst/>
            <a:rect r="r" b="b" t="t" l="l"/>
            <a:pathLst>
              <a:path h="205452" w="165482">
                <a:moveTo>
                  <a:pt x="0" y="0"/>
                </a:moveTo>
                <a:lnTo>
                  <a:pt x="165482" y="0"/>
                </a:lnTo>
                <a:lnTo>
                  <a:pt x="165482" y="205452"/>
                </a:lnTo>
                <a:lnTo>
                  <a:pt x="0" y="20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16013" y="3475228"/>
            <a:ext cx="7197038" cy="4752237"/>
            <a:chOff x="0" y="0"/>
            <a:chExt cx="1895516" cy="12516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95516" cy="1251618"/>
            </a:xfrm>
            <a:custGeom>
              <a:avLst/>
              <a:gdLst/>
              <a:ahLst/>
              <a:cxnLst/>
              <a:rect r="r" b="b" t="t" l="l"/>
              <a:pathLst>
                <a:path h="1251618" w="1895516">
                  <a:moveTo>
                    <a:pt x="38726" y="0"/>
                  </a:moveTo>
                  <a:lnTo>
                    <a:pt x="1856791" y="0"/>
                  </a:lnTo>
                  <a:cubicBezTo>
                    <a:pt x="1867061" y="0"/>
                    <a:pt x="1876911" y="4080"/>
                    <a:pt x="1884174" y="11342"/>
                  </a:cubicBezTo>
                  <a:cubicBezTo>
                    <a:pt x="1891436" y="18605"/>
                    <a:pt x="1895516" y="28455"/>
                    <a:pt x="1895516" y="38726"/>
                  </a:cubicBezTo>
                  <a:lnTo>
                    <a:pt x="1895516" y="1212892"/>
                  </a:lnTo>
                  <a:cubicBezTo>
                    <a:pt x="1895516" y="1223163"/>
                    <a:pt x="1891436" y="1233013"/>
                    <a:pt x="1884174" y="1240275"/>
                  </a:cubicBezTo>
                  <a:cubicBezTo>
                    <a:pt x="1876911" y="1247538"/>
                    <a:pt x="1867061" y="1251618"/>
                    <a:pt x="1856791" y="1251618"/>
                  </a:cubicBezTo>
                  <a:lnTo>
                    <a:pt x="38726" y="1251618"/>
                  </a:lnTo>
                  <a:cubicBezTo>
                    <a:pt x="28455" y="1251618"/>
                    <a:pt x="18605" y="1247538"/>
                    <a:pt x="11342" y="1240275"/>
                  </a:cubicBezTo>
                  <a:cubicBezTo>
                    <a:pt x="4080" y="1233013"/>
                    <a:pt x="0" y="1223163"/>
                    <a:pt x="0" y="1212892"/>
                  </a:cubicBezTo>
                  <a:lnTo>
                    <a:pt x="0" y="38726"/>
                  </a:lnTo>
                  <a:cubicBezTo>
                    <a:pt x="0" y="28455"/>
                    <a:pt x="4080" y="18605"/>
                    <a:pt x="11342" y="11342"/>
                  </a:cubicBezTo>
                  <a:cubicBezTo>
                    <a:pt x="18605" y="4080"/>
                    <a:pt x="28455" y="0"/>
                    <a:pt x="3872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895516" cy="1289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801653" y="3659990"/>
            <a:ext cx="6892604" cy="4433571"/>
          </a:xfrm>
          <a:custGeom>
            <a:avLst/>
            <a:gdLst/>
            <a:ahLst/>
            <a:cxnLst/>
            <a:rect r="r" b="b" t="t" l="l"/>
            <a:pathLst>
              <a:path h="4433571" w="6892604">
                <a:moveTo>
                  <a:pt x="0" y="0"/>
                </a:moveTo>
                <a:lnTo>
                  <a:pt x="6892604" y="0"/>
                </a:lnTo>
                <a:lnTo>
                  <a:pt x="6892604" y="4433571"/>
                </a:lnTo>
                <a:lnTo>
                  <a:pt x="0" y="44335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899481" y="4509232"/>
            <a:ext cx="3026566" cy="1259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4"/>
              </a:lnSpc>
            </a:pPr>
            <a:r>
              <a:rPr lang="en-US" sz="2019">
                <a:solidFill>
                  <a:srgbClr val="211F1C"/>
                </a:solidFill>
                <a:latin typeface="Nunito Sans Expanded Bold"/>
              </a:rPr>
              <a:t>What is the budget distribution across different channels?</a:t>
            </a:r>
          </a:p>
          <a:p>
            <a:pPr algn="l" marL="0" indent="0" lvl="0">
              <a:lnSpc>
                <a:spcPts val="2584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323639" y="8957144"/>
            <a:ext cx="368997" cy="30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 strike="noStrike" u="none">
                <a:solidFill>
                  <a:srgbClr val="211F1C"/>
                </a:solidFill>
                <a:latin typeface="Nunito Sans Expanded"/>
              </a:rPr>
              <a:t>5K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73477" y="8957144"/>
            <a:ext cx="368997" cy="30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 strike="noStrike" u="none">
                <a:solidFill>
                  <a:srgbClr val="211F1C"/>
                </a:solidFill>
                <a:latin typeface="Nunito Sans Expanded"/>
              </a:rPr>
              <a:t>5K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83346" y="8957144"/>
            <a:ext cx="368997" cy="30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 strike="noStrike" u="none">
                <a:solidFill>
                  <a:srgbClr val="211F1C"/>
                </a:solidFill>
                <a:latin typeface="Nunito Sans Expanded"/>
              </a:rPr>
              <a:t>5K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9625" y="4274852"/>
            <a:ext cx="4281095" cy="190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80"/>
              </a:lnSpc>
              <a:spcBef>
                <a:spcPct val="0"/>
              </a:spcBef>
            </a:pPr>
            <a:r>
              <a:rPr lang="en-US" sz="2639">
                <a:solidFill>
                  <a:srgbClr val="211F1C"/>
                </a:solidFill>
                <a:latin typeface="Roboto Mono Bold"/>
              </a:rPr>
              <a:t>Multiple questions can arise after reviewing the dataset.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9625" y="1863182"/>
            <a:ext cx="4938387" cy="3025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1"/>
              </a:lnSpc>
            </a:pPr>
            <a:r>
              <a:rPr lang="en-US" sz="5892">
                <a:solidFill>
                  <a:srgbClr val="211F1C"/>
                </a:solidFill>
                <a:latin typeface="Anton"/>
              </a:rPr>
              <a:t>DATASET</a:t>
            </a:r>
          </a:p>
          <a:p>
            <a:pPr>
              <a:lnSpc>
                <a:spcPts val="5951"/>
              </a:lnSpc>
            </a:pPr>
            <a:r>
              <a:rPr lang="en-US" sz="5892">
                <a:solidFill>
                  <a:srgbClr val="211F1C"/>
                </a:solidFill>
                <a:latin typeface="Anton"/>
              </a:rPr>
              <a:t>INSIGHTS AND VISUALIZATION</a:t>
            </a:r>
          </a:p>
          <a:p>
            <a:pPr algn="l" marL="0" indent="0" lvl="0">
              <a:lnSpc>
                <a:spcPts val="5951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941209" y="2922560"/>
            <a:ext cx="4613491" cy="396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9"/>
              </a:lnSpc>
              <a:spcBef>
                <a:spcPct val="0"/>
              </a:spcBef>
            </a:pPr>
            <a:r>
              <a:rPr lang="en-US" sz="2339">
                <a:solidFill>
                  <a:srgbClr val="211F1C"/>
                </a:solidFill>
                <a:latin typeface="Roboto Mono Bold"/>
              </a:rPr>
              <a:t>Histogram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DAF_OxC64V8</dc:identifier>
  <dcterms:modified xsi:type="dcterms:W3CDTF">2011-08-01T06:04:30Z</dcterms:modified>
  <cp:revision>1</cp:revision>
  <dc:title>Grey and Black Modern Social Media Report Presentation</dc:title>
</cp:coreProperties>
</file>